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fr-FR"/>
    </a:defPPr>
    <a:lvl1pPr marL="0" algn="l" defTabSz="633039" rtl="0" eaLnBrk="1" latinLnBrk="0" hangingPunct="1">
      <a:defRPr sz="1246" kern="1200">
        <a:solidFill>
          <a:schemeClr val="tx1"/>
        </a:solidFill>
        <a:latin typeface="+mn-lt"/>
        <a:ea typeface="+mn-ea"/>
        <a:cs typeface="+mn-cs"/>
      </a:defRPr>
    </a:lvl1pPr>
    <a:lvl2pPr marL="316520" algn="l" defTabSz="633039" rtl="0" eaLnBrk="1" latinLnBrk="0" hangingPunct="1">
      <a:defRPr sz="1246" kern="1200">
        <a:solidFill>
          <a:schemeClr val="tx1"/>
        </a:solidFill>
        <a:latin typeface="+mn-lt"/>
        <a:ea typeface="+mn-ea"/>
        <a:cs typeface="+mn-cs"/>
      </a:defRPr>
    </a:lvl2pPr>
    <a:lvl3pPr marL="633039" algn="l" defTabSz="633039" rtl="0" eaLnBrk="1" latinLnBrk="0" hangingPunct="1">
      <a:defRPr sz="1246" kern="1200">
        <a:solidFill>
          <a:schemeClr val="tx1"/>
        </a:solidFill>
        <a:latin typeface="+mn-lt"/>
        <a:ea typeface="+mn-ea"/>
        <a:cs typeface="+mn-cs"/>
      </a:defRPr>
    </a:lvl3pPr>
    <a:lvl4pPr marL="949559" algn="l" defTabSz="633039" rtl="0" eaLnBrk="1" latinLnBrk="0" hangingPunct="1">
      <a:defRPr sz="1246" kern="1200">
        <a:solidFill>
          <a:schemeClr val="tx1"/>
        </a:solidFill>
        <a:latin typeface="+mn-lt"/>
        <a:ea typeface="+mn-ea"/>
        <a:cs typeface="+mn-cs"/>
      </a:defRPr>
    </a:lvl4pPr>
    <a:lvl5pPr marL="1266078" algn="l" defTabSz="633039" rtl="0" eaLnBrk="1" latinLnBrk="0" hangingPunct="1">
      <a:defRPr sz="1246" kern="1200">
        <a:solidFill>
          <a:schemeClr val="tx1"/>
        </a:solidFill>
        <a:latin typeface="+mn-lt"/>
        <a:ea typeface="+mn-ea"/>
        <a:cs typeface="+mn-cs"/>
      </a:defRPr>
    </a:lvl5pPr>
    <a:lvl6pPr marL="1582598" algn="l" defTabSz="633039" rtl="0" eaLnBrk="1" latinLnBrk="0" hangingPunct="1">
      <a:defRPr sz="1246" kern="1200">
        <a:solidFill>
          <a:schemeClr val="tx1"/>
        </a:solidFill>
        <a:latin typeface="+mn-lt"/>
        <a:ea typeface="+mn-ea"/>
        <a:cs typeface="+mn-cs"/>
      </a:defRPr>
    </a:lvl6pPr>
    <a:lvl7pPr marL="1899117" algn="l" defTabSz="633039" rtl="0" eaLnBrk="1" latinLnBrk="0" hangingPunct="1">
      <a:defRPr sz="1246" kern="1200">
        <a:solidFill>
          <a:schemeClr val="tx1"/>
        </a:solidFill>
        <a:latin typeface="+mn-lt"/>
        <a:ea typeface="+mn-ea"/>
        <a:cs typeface="+mn-cs"/>
      </a:defRPr>
    </a:lvl7pPr>
    <a:lvl8pPr marL="2215637" algn="l" defTabSz="633039" rtl="0" eaLnBrk="1" latinLnBrk="0" hangingPunct="1">
      <a:defRPr sz="1246" kern="1200">
        <a:solidFill>
          <a:schemeClr val="tx1"/>
        </a:solidFill>
        <a:latin typeface="+mn-lt"/>
        <a:ea typeface="+mn-ea"/>
        <a:cs typeface="+mn-cs"/>
      </a:defRPr>
    </a:lvl8pPr>
    <a:lvl9pPr marL="2532156" algn="l" defTabSz="633039" rtl="0" eaLnBrk="1" latinLnBrk="0" hangingPunct="1">
      <a:defRPr sz="124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852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969F-1FBA-4B81-8492-9549B89A996D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585B-BF39-4F4A-9A29-59ABEE84F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7420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539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878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34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774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625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774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9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571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233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165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  <p:pic>
        <p:nvPicPr>
          <p:cNvPr id="8" name="Picture 2" descr="RÃ©sultat de recherche d'images pour &quot;universitÃ© de reims champagne-ardenne logo&quot;">
            <a:extLst>
              <a:ext uri="{FF2B5EF4-FFF2-40B4-BE49-F238E27FC236}">
                <a16:creationId xmlns:a16="http://schemas.microsoft.com/office/drawing/2014/main" id="{A2443406-B81B-44A1-99D1-9D854EE3BC7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702" y="-1"/>
            <a:ext cx="1489255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http://sfr-condorcet.fr/IMG/jpg/logo_sfr_hd_800k.jpg">
            <a:extLst>
              <a:ext uri="{FF2B5EF4-FFF2-40B4-BE49-F238E27FC236}">
                <a16:creationId xmlns:a16="http://schemas.microsoft.com/office/drawing/2014/main" id="{5E53A387-3F7B-401B-A2AE-ED1E01A692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636" y="0"/>
            <a:ext cx="1589034" cy="63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C6164C93-94CC-4FA1-BD25-B188393954F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18" y="-1"/>
            <a:ext cx="889509" cy="63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A2AA4A74-FD6F-4193-A252-BE9594C2C5E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75" b="19918"/>
          <a:stretch/>
        </p:blipFill>
        <p:spPr bwMode="auto">
          <a:xfrm>
            <a:off x="7696810" y="0"/>
            <a:ext cx="1617292" cy="63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D1AF2907-BA1E-42F0-B73B-509C3231DD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51" y="0"/>
            <a:ext cx="2240781" cy="63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9637779" y="0"/>
            <a:ext cx="2306549" cy="638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241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6.png"/><Relationship Id="rId7" Type="http://schemas.openxmlformats.org/officeDocument/2006/relationships/hyperlink" Target="mailto:external-relations.solar-academy@univ-smb.fr" TargetMode="External"/><Relationship Id="rId12" Type="http://schemas.openxmlformats.org/officeDocument/2006/relationships/image" Target="../media/image2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artin.thebault@univ-smb.fr" TargetMode="External"/><Relationship Id="rId11" Type="http://schemas.openxmlformats.org/officeDocument/2006/relationships/image" Target="../media/image21.png"/><Relationship Id="rId5" Type="http://schemas.openxmlformats.org/officeDocument/2006/relationships/hyperlink" Target="mailto:aurelie.foucquier@cea.fr" TargetMode="External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985578" y="3418975"/>
            <a:ext cx="4234108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Assemblée général </a:t>
            </a:r>
            <a:r>
              <a:rPr lang="fr-FR" sz="2400" dirty="0"/>
              <a:t>IBPSA France</a:t>
            </a:r>
          </a:p>
          <a:p>
            <a:r>
              <a:rPr lang="fr-FR" sz="1800" dirty="0" smtClean="0"/>
              <a:t>20/05/2022</a:t>
            </a:r>
            <a:endParaRPr lang="fr-FR" sz="1800" dirty="0"/>
          </a:p>
          <a:p>
            <a:r>
              <a:rPr lang="fr-FR" sz="1800" dirty="0" smtClean="0"/>
              <a:t>Animée par Simon Rouchier</a:t>
            </a:r>
            <a:endParaRPr lang="fr-FR" sz="1800" dirty="0"/>
          </a:p>
          <a:p>
            <a:endParaRPr lang="fr-FR" sz="1800" dirty="0"/>
          </a:p>
          <a:p>
            <a:r>
              <a:rPr lang="fr-FR" sz="1800" dirty="0"/>
              <a:t>Ordre du jour :</a:t>
            </a:r>
          </a:p>
          <a:p>
            <a:pPr marL="237390" indent="-237390">
              <a:buFont typeface="Arial" panose="020B0604020202020204" pitchFamily="34" charset="0"/>
              <a:buChar char="•"/>
            </a:pPr>
            <a:r>
              <a:rPr lang="fr-FR" sz="1800" dirty="0" smtClean="0"/>
              <a:t>Bureau IBPSA France</a:t>
            </a:r>
            <a:endParaRPr lang="fr-FR" sz="1800" dirty="0"/>
          </a:p>
          <a:p>
            <a:pPr marL="237390" indent="-237390">
              <a:buFont typeface="Arial" panose="020B0604020202020204" pitchFamily="34" charset="0"/>
              <a:buChar char="•"/>
            </a:pPr>
            <a:r>
              <a:rPr lang="fr-FR" sz="1800" dirty="0" smtClean="0"/>
              <a:t>Evénements à venir</a:t>
            </a:r>
            <a:endParaRPr lang="fr-FR" sz="1800" dirty="0"/>
          </a:p>
          <a:p>
            <a:pPr marL="237390" indent="-237390">
              <a:buFont typeface="Arial" panose="020B0604020202020204" pitchFamily="34" charset="0"/>
              <a:buChar char="•"/>
            </a:pPr>
            <a:r>
              <a:rPr lang="fr-FR" sz="1800" dirty="0" smtClean="0"/>
              <a:t>Animation scientifique</a:t>
            </a:r>
            <a:endParaRPr lang="fr-FR" sz="18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6373" y="950880"/>
            <a:ext cx="7832812" cy="101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395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033" y="914449"/>
            <a:ext cx="4438650" cy="44386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b="17004"/>
          <a:stretch/>
        </p:blipFill>
        <p:spPr>
          <a:xfrm>
            <a:off x="3217589" y="1541512"/>
            <a:ext cx="3058021" cy="498429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410" y="1541512"/>
            <a:ext cx="3057179" cy="324008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413"/>
          <a:stretch/>
        </p:blipFill>
        <p:spPr>
          <a:xfrm>
            <a:off x="8339033" y="914449"/>
            <a:ext cx="469900" cy="44386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8808933" y="967104"/>
            <a:ext cx="1294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IBPSA France</a:t>
            </a:r>
            <a:endParaRPr lang="fr-FR" sz="16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7100783" y="1701467"/>
            <a:ext cx="424039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« Région » de </a:t>
            </a:r>
            <a:r>
              <a:rPr lang="fr-FR" sz="1600" dirty="0" smtClean="0"/>
              <a:t>l’AICVF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Compte en banque</a:t>
            </a:r>
            <a:endParaRPr lang="fr-FR" sz="1600" dirty="0" smtClean="0"/>
          </a:p>
          <a:p>
            <a:endParaRPr lang="fr-FR" sz="1600" dirty="0"/>
          </a:p>
          <a:p>
            <a:r>
              <a:rPr lang="fr-FR" sz="1600" dirty="0" smtClean="0"/>
              <a:t>« </a:t>
            </a:r>
            <a:r>
              <a:rPr lang="fr-FR" sz="1600" dirty="0" err="1" smtClean="0"/>
              <a:t>Affiliate</a:t>
            </a:r>
            <a:r>
              <a:rPr lang="fr-FR" sz="1600" dirty="0" smtClean="0"/>
              <a:t> » à IBPSA World</a:t>
            </a:r>
          </a:p>
          <a:p>
            <a:endParaRPr lang="fr-FR" sz="1600" dirty="0"/>
          </a:p>
          <a:p>
            <a:r>
              <a:rPr lang="fr-FR" sz="1600" dirty="0" smtClean="0"/>
              <a:t>Nouveaux « </a:t>
            </a:r>
            <a:r>
              <a:rPr lang="fr-FR" sz="1600" dirty="0" err="1" smtClean="0"/>
              <a:t>affiliate</a:t>
            </a:r>
            <a:r>
              <a:rPr lang="fr-FR" sz="1600" dirty="0" smtClean="0"/>
              <a:t> </a:t>
            </a:r>
            <a:r>
              <a:rPr lang="fr-FR" sz="1600" dirty="0" err="1" smtClean="0"/>
              <a:t>directors</a:t>
            </a:r>
            <a:r>
              <a:rPr lang="fr-FR" sz="1600" dirty="0" smtClean="0"/>
              <a:t> » élus en juin </a:t>
            </a:r>
            <a:r>
              <a:rPr lang="fr-FR" sz="1600" dirty="0" smtClean="0"/>
              <a:t>2021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435139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81114" y="948583"/>
            <a:ext cx="2127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smtClean="0"/>
              <a:t>Bureau IBPSA France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663366"/>
              </p:ext>
            </p:extLst>
          </p:nvPr>
        </p:nvGraphicFramePr>
        <p:xfrm>
          <a:off x="581114" y="1317915"/>
          <a:ext cx="4648912" cy="167640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2324456">
                  <a:extLst>
                    <a:ext uri="{9D8B030D-6E8A-4147-A177-3AD203B41FA5}">
                      <a16:colId xmlns:a16="http://schemas.microsoft.com/office/drawing/2014/main" val="1962698494"/>
                    </a:ext>
                  </a:extLst>
                </a:gridCol>
                <a:gridCol w="2324456">
                  <a:extLst>
                    <a:ext uri="{9D8B030D-6E8A-4147-A177-3AD203B41FA5}">
                      <a16:colId xmlns:a16="http://schemas.microsoft.com/office/drawing/2014/main" val="2700632561"/>
                    </a:ext>
                  </a:extLst>
                </a:gridCol>
              </a:tblGrid>
              <a:tr h="254301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Simon Rouchier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Coordination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528268"/>
                  </a:ext>
                </a:extLst>
              </a:tr>
              <a:tr h="254301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Pierre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Tittelein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Trésorier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438520"/>
                  </a:ext>
                </a:extLst>
              </a:tr>
              <a:tr h="254301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Chadi Maalouf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Conférences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9107932"/>
                  </a:ext>
                </a:extLst>
              </a:tr>
              <a:tr h="254301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Aurélie </a:t>
                      </a:r>
                      <a:r>
                        <a:rPr lang="fr-FR" sz="1600" dirty="0" err="1" smtClean="0"/>
                        <a:t>Foucquier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Coordination scientifique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128867"/>
                  </a:ext>
                </a:extLst>
              </a:tr>
              <a:tr h="254301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Emmanuel </a:t>
                      </a:r>
                      <a:r>
                        <a:rPr lang="fr-FR" sz="1600" dirty="0" err="1" smtClean="0"/>
                        <a:t>Bozonnet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Site web et newsletter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923264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581114" y="3178981"/>
            <a:ext cx="3509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smtClean="0"/>
              <a:t>Bureau élargi et comité scientifique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8CB53AD6-C209-4278-8FF7-1AC6D34937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56132"/>
              </p:ext>
            </p:extLst>
          </p:nvPr>
        </p:nvGraphicFramePr>
        <p:xfrm>
          <a:off x="714401" y="3548313"/>
          <a:ext cx="4703631" cy="3078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1277">
                  <a:extLst>
                    <a:ext uri="{9D8B030D-6E8A-4147-A177-3AD203B41FA5}">
                      <a16:colId xmlns:a16="http://schemas.microsoft.com/office/drawing/2014/main" val="3256056398"/>
                    </a:ext>
                  </a:extLst>
                </a:gridCol>
                <a:gridCol w="1294357">
                  <a:extLst>
                    <a:ext uri="{9D8B030D-6E8A-4147-A177-3AD203B41FA5}">
                      <a16:colId xmlns:a16="http://schemas.microsoft.com/office/drawing/2014/main" val="3102971501"/>
                    </a:ext>
                  </a:extLst>
                </a:gridCol>
                <a:gridCol w="327403">
                  <a:extLst>
                    <a:ext uri="{9D8B030D-6E8A-4147-A177-3AD203B41FA5}">
                      <a16:colId xmlns:a16="http://schemas.microsoft.com/office/drawing/2014/main" val="3420240210"/>
                    </a:ext>
                  </a:extLst>
                </a:gridCol>
                <a:gridCol w="1293660">
                  <a:extLst>
                    <a:ext uri="{9D8B030D-6E8A-4147-A177-3AD203B41FA5}">
                      <a16:colId xmlns:a16="http://schemas.microsoft.com/office/drawing/2014/main" val="2384424856"/>
                    </a:ext>
                  </a:extLst>
                </a:gridCol>
                <a:gridCol w="301277">
                  <a:extLst>
                    <a:ext uri="{9D8B030D-6E8A-4147-A177-3AD203B41FA5}">
                      <a16:colId xmlns:a16="http://schemas.microsoft.com/office/drawing/2014/main" val="189546041"/>
                    </a:ext>
                  </a:extLst>
                </a:gridCol>
                <a:gridCol w="1185657">
                  <a:extLst>
                    <a:ext uri="{9D8B030D-6E8A-4147-A177-3AD203B41FA5}">
                      <a16:colId xmlns:a16="http://schemas.microsoft.com/office/drawing/2014/main" val="2160160565"/>
                    </a:ext>
                  </a:extLst>
                </a:gridCol>
              </a:tblGrid>
              <a:tr h="141211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F.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Allard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S.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</a:rPr>
                        <a:t>Ginestet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L.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Mora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5426561"/>
                  </a:ext>
                </a:extLst>
              </a:tr>
              <a:tr h="141211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A.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Bastide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S.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</a:rPr>
                        <a:t>Guernouti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Moussa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581617"/>
                  </a:ext>
                </a:extLst>
              </a:tr>
              <a:tr h="141211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T.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 err="1">
                          <a:effectLst/>
                        </a:rPr>
                        <a:t>Bejat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J.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Hans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C.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Muresan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494281"/>
                  </a:ext>
                </a:extLst>
              </a:tr>
              <a:tr h="141211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T.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Berthou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C.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Inard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M.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Musy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0552866"/>
                  </a:ext>
                </a:extLst>
              </a:tr>
              <a:tr h="141211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Bogard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A.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Jay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B.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Peuportier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4869864"/>
                  </a:ext>
                </a:extLst>
              </a:tr>
              <a:tr h="141211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 err="1">
                          <a:effectLst/>
                        </a:rPr>
                        <a:t>Bozonnet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K.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Johannes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S.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Ploix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812728"/>
                  </a:ext>
                </a:extLst>
              </a:tr>
              <a:tr h="141211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A.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 err="1">
                          <a:effectLst/>
                        </a:rPr>
                        <a:t>Caucheteux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P.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Joubert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T.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Recht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9757513"/>
                  </a:ext>
                </a:extLst>
              </a:tr>
              <a:tr h="141211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D.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David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F.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Kuznik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S.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Rouchier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6199769"/>
                  </a:ext>
                </a:extLst>
              </a:tr>
              <a:tr h="141211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S.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Derouineau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S.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Lassue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P.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Salagnac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5393943"/>
                  </a:ext>
                </a:extLst>
              </a:tr>
              <a:tr h="141211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T.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 err="1">
                          <a:effectLst/>
                        </a:rPr>
                        <a:t>Duforestel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J.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Le </a:t>
                      </a:r>
                      <a:r>
                        <a:rPr lang="fr-FR" sz="1200" u="none" strike="noStrike" dirty="0" err="1">
                          <a:effectLst/>
                        </a:rPr>
                        <a:t>Dréau</a:t>
                      </a:r>
                      <a:r>
                        <a:rPr lang="fr-FR" sz="1200" u="none" strike="noStrike" dirty="0">
                          <a:effectLst/>
                        </a:rPr>
                        <a:t>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P.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Schalbart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2710563"/>
                  </a:ext>
                </a:extLst>
              </a:tr>
              <a:tr h="141211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M.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El </a:t>
                      </a:r>
                      <a:r>
                        <a:rPr lang="fr-FR" sz="1200" u="none" strike="noStrike" dirty="0" err="1">
                          <a:effectLst/>
                        </a:rPr>
                        <a:t>Mankibi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>
                          <a:effectLst/>
                        </a:rPr>
                        <a:t>Labat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F.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Thellier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8776095"/>
                  </a:ext>
                </a:extLst>
              </a:tr>
              <a:tr h="141211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X.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Faure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M. 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Lachi</a:t>
                      </a:r>
                      <a:endParaRPr lang="fr-FR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P.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Tittelein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5873805"/>
                  </a:ext>
                </a:extLst>
              </a:tr>
              <a:tr h="141211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A.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 err="1">
                          <a:effectLst/>
                        </a:rPr>
                        <a:t>Foucquier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C. 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Maalouf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A.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Trabelsi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2974344"/>
                  </a:ext>
                </a:extLst>
              </a:tr>
              <a:tr h="141211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G.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Fraisse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Merabtine</a:t>
                      </a:r>
                      <a:endParaRPr lang="fr-FR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J.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Virgone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8283179"/>
                  </a:ext>
                </a:extLst>
              </a:tr>
              <a:tr h="141211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F.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Garde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Merlier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E.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Wurtz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7472454"/>
                  </a:ext>
                </a:extLst>
              </a:tr>
              <a:tr h="141211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C.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Ghiaus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>
                          <a:effectLst/>
                        </a:rPr>
                        <a:t>C.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err="1">
                          <a:effectLst/>
                        </a:rPr>
                        <a:t>Menezo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u="none" strike="noStrike" dirty="0">
                          <a:effectLst/>
                        </a:rPr>
                        <a:t>F.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Wurtz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6964" y="1407845"/>
            <a:ext cx="2362685" cy="526714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8430" y="1407845"/>
            <a:ext cx="2364895" cy="527207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506965" y="948583"/>
            <a:ext cx="1085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smtClean="0"/>
              <a:t>Membres</a:t>
            </a:r>
            <a:endParaRPr lang="fr-FR" sz="1800" dirty="0" smtClean="0"/>
          </a:p>
        </p:txBody>
      </p:sp>
    </p:spTree>
    <p:extLst>
      <p:ext uri="{BB962C8B-B14F-4D97-AF65-F5344CB8AC3E}">
        <p14:creationId xmlns:p14="http://schemas.microsoft.com/office/powerpoint/2010/main" val="124272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6393" y="1151807"/>
            <a:ext cx="8968028" cy="428696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67198" y="991001"/>
            <a:ext cx="284747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IBPSA France sur internet</a:t>
            </a:r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/>
          </a:p>
          <a:p>
            <a:pPr marL="285750" indent="-285750">
              <a:buFontTx/>
              <a:buChar char="-"/>
            </a:pPr>
            <a:r>
              <a:rPr lang="fr-FR" sz="1800" dirty="0" smtClean="0"/>
              <a:t>Le site </a:t>
            </a:r>
            <a:r>
              <a:rPr lang="fr-FR" sz="1800" dirty="0" smtClean="0"/>
              <a:t>ibpsa.fr</a:t>
            </a:r>
          </a:p>
          <a:p>
            <a:pPr marL="285750" indent="-285750">
              <a:buFontTx/>
              <a:buChar char="-"/>
            </a:pPr>
            <a:endParaRPr lang="fr-FR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800" dirty="0" smtClean="0"/>
              <a:t>Les sites des conférences</a:t>
            </a:r>
            <a:endParaRPr lang="fr-FR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800" dirty="0" err="1" smtClean="0"/>
              <a:t>Linkedin</a:t>
            </a:r>
            <a:endParaRPr lang="fr-FR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800" dirty="0" err="1" smtClean="0"/>
              <a:t>Mailchimp</a:t>
            </a:r>
            <a:endParaRPr lang="fr-FR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800" dirty="0" smtClean="0"/>
              <a:t>A venir : chaîne </a:t>
            </a:r>
            <a:r>
              <a:rPr lang="fr-FR" sz="1800" dirty="0" err="1" smtClean="0"/>
              <a:t>Youtube</a:t>
            </a:r>
            <a:r>
              <a:rPr lang="fr-FR" sz="1800" dirty="0" smtClean="0"/>
              <a:t>, base documentaire…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31947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26201" y="1003934"/>
            <a:ext cx="6577442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Les dates à </a:t>
            </a:r>
            <a:r>
              <a:rPr lang="fr-FR" sz="2400" dirty="0" smtClean="0"/>
              <a:t>venir</a:t>
            </a:r>
          </a:p>
          <a:p>
            <a:endParaRPr lang="fr-FR" sz="1800" dirty="0" smtClean="0"/>
          </a:p>
          <a:p>
            <a:r>
              <a:rPr lang="fr-FR" sz="1800" dirty="0" smtClean="0"/>
              <a:t>Conférences</a:t>
            </a:r>
            <a:endParaRPr lang="fr-FR" sz="1800" dirty="0"/>
          </a:p>
          <a:p>
            <a:pPr marL="285750" indent="-285750">
              <a:buFontTx/>
              <a:buChar char="-"/>
            </a:pPr>
            <a:r>
              <a:rPr lang="fr-FR" sz="1800" dirty="0" smtClean="0"/>
              <a:t>4-6/09/2023		</a:t>
            </a:r>
            <a:r>
              <a:rPr lang="fr-FR" sz="1800" dirty="0" smtClean="0"/>
              <a:t>BS </a:t>
            </a:r>
            <a:r>
              <a:rPr lang="fr-FR" sz="1800" dirty="0" smtClean="0"/>
              <a:t>2023		</a:t>
            </a:r>
            <a:r>
              <a:rPr lang="fr-FR" sz="1800" dirty="0" smtClean="0"/>
              <a:t>Shanghai</a:t>
            </a:r>
            <a:r>
              <a:rPr lang="fr-FR" sz="1800" dirty="0" smtClean="0"/>
              <a:t>		</a:t>
            </a:r>
            <a:endParaRPr lang="fr-FR" sz="1800" dirty="0"/>
          </a:p>
          <a:p>
            <a:pPr marL="285750" indent="-285750">
              <a:buFontTx/>
              <a:buChar char="-"/>
            </a:pPr>
            <a:r>
              <a:rPr lang="fr-FR" sz="1800" dirty="0" smtClean="0"/>
              <a:t>2024		</a:t>
            </a:r>
            <a:r>
              <a:rPr lang="fr-FR" sz="1800" dirty="0" smtClean="0"/>
              <a:t>	</a:t>
            </a:r>
            <a:r>
              <a:rPr lang="fr-FR" sz="1800" dirty="0" smtClean="0"/>
              <a:t>IBPSA France		La </a:t>
            </a:r>
            <a:r>
              <a:rPr lang="fr-FR" sz="1800" dirty="0" smtClean="0"/>
              <a:t>Rochelle</a:t>
            </a:r>
          </a:p>
          <a:p>
            <a:pPr marL="285750" indent="-285750">
              <a:buFontTx/>
              <a:buChar char="-"/>
            </a:pPr>
            <a:endParaRPr lang="fr-FR" sz="1800" dirty="0" smtClean="0"/>
          </a:p>
          <a:p>
            <a:pPr marL="285750" indent="-285750">
              <a:buFontTx/>
              <a:buChar char="-"/>
            </a:pPr>
            <a:endParaRPr lang="fr-FR" sz="1800" dirty="0"/>
          </a:p>
          <a:p>
            <a:pPr marL="285750" indent="-285750">
              <a:buFontTx/>
              <a:buChar char="-"/>
            </a:pPr>
            <a:endParaRPr lang="fr-FR" sz="1800" dirty="0" smtClean="0"/>
          </a:p>
          <a:p>
            <a:pPr marL="285750" indent="-285750">
              <a:buFontTx/>
              <a:buChar char="-"/>
            </a:pPr>
            <a:endParaRPr lang="fr-FR" sz="1800" dirty="0"/>
          </a:p>
          <a:p>
            <a:pPr marL="285750" indent="-285750">
              <a:buFontTx/>
              <a:buChar char="-"/>
            </a:pPr>
            <a:endParaRPr lang="fr-FR" sz="1800" dirty="0" smtClean="0"/>
          </a:p>
          <a:p>
            <a:pPr marL="285750" indent="-285750">
              <a:buFontTx/>
              <a:buChar char="-"/>
            </a:pPr>
            <a:endParaRPr lang="fr-FR" sz="1800" dirty="0"/>
          </a:p>
          <a:p>
            <a:pPr marL="285750" indent="-285750">
              <a:buFontTx/>
              <a:buChar char="-"/>
            </a:pPr>
            <a:endParaRPr lang="fr-FR" sz="1800" dirty="0" smtClean="0"/>
          </a:p>
          <a:p>
            <a:pPr marL="285750" indent="-285750">
              <a:buFontTx/>
              <a:buChar char="-"/>
            </a:pPr>
            <a:endParaRPr lang="fr-FR" sz="1800" dirty="0"/>
          </a:p>
          <a:p>
            <a:pPr marL="285750" indent="-285750">
              <a:buFontTx/>
              <a:buChar char="-"/>
            </a:pPr>
            <a:endParaRPr lang="fr-FR" sz="1800" dirty="0" smtClean="0"/>
          </a:p>
          <a:p>
            <a:pPr marL="285750" indent="-285750">
              <a:buFontTx/>
              <a:buChar char="-"/>
            </a:pPr>
            <a:endParaRPr lang="fr-FR" sz="1800" dirty="0"/>
          </a:p>
          <a:p>
            <a:endParaRPr lang="fr-FR" sz="1800" dirty="0" smtClean="0"/>
          </a:p>
          <a:p>
            <a:r>
              <a:rPr lang="fr-FR" sz="1800" dirty="0" smtClean="0"/>
              <a:t>Ecoles</a:t>
            </a:r>
            <a:endParaRPr lang="fr-FR" sz="1800" dirty="0"/>
          </a:p>
          <a:p>
            <a:pPr marL="285750" indent="-285750">
              <a:buFontTx/>
              <a:buChar char="-"/>
            </a:pPr>
            <a:r>
              <a:rPr lang="fr-FR" sz="1800" dirty="0" smtClean="0"/>
              <a:t>14-18/11/2022		</a:t>
            </a:r>
            <a:r>
              <a:rPr lang="fr-FR" sz="1800" dirty="0" err="1" smtClean="0"/>
              <a:t>DataSUN</a:t>
            </a:r>
            <a:r>
              <a:rPr lang="fr-FR" sz="1800" dirty="0" smtClean="0"/>
              <a:t>		Le Bourget du Lac	</a:t>
            </a:r>
            <a:endParaRPr lang="fr-FR" sz="1800" dirty="0"/>
          </a:p>
          <a:p>
            <a:pPr marL="285750" indent="-285750">
              <a:buFontTx/>
              <a:buChar char="-"/>
            </a:pPr>
            <a:r>
              <a:rPr lang="fr-FR" sz="1800" dirty="0" smtClean="0"/>
              <a:t>2023			SIMUREX </a:t>
            </a:r>
            <a:r>
              <a:rPr lang="fr-FR" sz="1800" dirty="0" smtClean="0"/>
              <a:t>?</a:t>
            </a:r>
            <a:endParaRPr lang="fr-FR" sz="18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836" y="2648132"/>
            <a:ext cx="3787140" cy="252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10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429C9806-48B4-48D6-A509-CFA9A11B5D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1855" y="4409328"/>
            <a:ext cx="971731" cy="374345"/>
          </a:xfrm>
          <a:prstGeom prst="rect">
            <a:avLst/>
          </a:prstGeom>
        </p:spPr>
      </p:pic>
      <p:grpSp>
        <p:nvGrpSpPr>
          <p:cNvPr id="5" name="Groupe 4"/>
          <p:cNvGrpSpPr/>
          <p:nvPr/>
        </p:nvGrpSpPr>
        <p:grpSpPr>
          <a:xfrm>
            <a:off x="7221156" y="4341037"/>
            <a:ext cx="3368645" cy="510928"/>
            <a:chOff x="1957476" y="4450499"/>
            <a:chExt cx="8468950" cy="1284499"/>
          </a:xfrm>
        </p:grpSpPr>
        <p:pic>
          <p:nvPicPr>
            <p:cNvPr id="6" name="Image 5" descr="Une image contenant texte, clipart&#10;&#10;Description générée automatiquement">
              <a:extLst>
                <a:ext uri="{FF2B5EF4-FFF2-40B4-BE49-F238E27FC236}">
                  <a16:creationId xmlns:a16="http://schemas.microsoft.com/office/drawing/2014/main" id="{2B45F294-A6B7-47EA-BBA5-5C2EA47852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95"/>
            <a:stretch/>
          </p:blipFill>
          <p:spPr>
            <a:xfrm>
              <a:off x="3018662" y="4450499"/>
              <a:ext cx="7407764" cy="1284499"/>
            </a:xfrm>
            <a:prstGeom prst="rect">
              <a:avLst/>
            </a:prstGeom>
          </p:spPr>
        </p:pic>
        <p:pic>
          <p:nvPicPr>
            <p:cNvPr id="7" name="Picture 3" descr="54">
              <a:extLst>
                <a:ext uri="{FF2B5EF4-FFF2-40B4-BE49-F238E27FC236}">
                  <a16:creationId xmlns:a16="http://schemas.microsoft.com/office/drawing/2014/main" id="{C3072F8E-91E9-475A-AAC3-80009A7300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7476" y="4664980"/>
              <a:ext cx="938638" cy="9386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Espace réservé du contenu 1"/>
          <p:cNvSpPr txBox="1">
            <a:spLocks/>
          </p:cNvSpPr>
          <p:nvPr/>
        </p:nvSpPr>
        <p:spPr>
          <a:xfrm>
            <a:off x="362282" y="1037496"/>
            <a:ext cx="6238754" cy="56490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1200" b="1" dirty="0">
                <a:solidFill>
                  <a:srgbClr val="002060"/>
                </a:solidFill>
                <a:sym typeface="Wingdings" panose="05000000000000000000" pitchFamily="2" charset="2"/>
              </a:rPr>
              <a:t>In brief:</a:t>
            </a:r>
          </a:p>
          <a:p>
            <a:pPr marL="628650" lvl="1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ym typeface="Wingdings" panose="05000000000000000000" pitchFamily="2" charset="2"/>
              </a:rPr>
              <a:t>When? </a:t>
            </a:r>
            <a:r>
              <a:rPr lang="en-US" sz="1200" dirty="0" smtClean="0">
                <a:sym typeface="Wingdings" panose="05000000000000000000" pitchFamily="2" charset="2"/>
              </a:rPr>
              <a:t>14</a:t>
            </a:r>
            <a:r>
              <a:rPr lang="en-US" sz="1200" baseline="30000" dirty="0" smtClean="0">
                <a:sym typeface="Wingdings" panose="05000000000000000000" pitchFamily="2" charset="2"/>
              </a:rPr>
              <a:t>th</a:t>
            </a:r>
            <a:r>
              <a:rPr lang="en-US" sz="1200" dirty="0" smtClean="0">
                <a:sym typeface="Wingdings" panose="05000000000000000000" pitchFamily="2" charset="2"/>
              </a:rPr>
              <a:t> to 18</a:t>
            </a:r>
            <a:r>
              <a:rPr lang="en-US" sz="1200" baseline="30000" dirty="0" smtClean="0">
                <a:sym typeface="Wingdings" panose="05000000000000000000" pitchFamily="2" charset="2"/>
              </a:rPr>
              <a:t>th</a:t>
            </a:r>
            <a:r>
              <a:rPr lang="en-US" sz="1200" dirty="0" smtClean="0">
                <a:sym typeface="Wingdings" panose="05000000000000000000" pitchFamily="2" charset="2"/>
              </a:rPr>
              <a:t> of November </a:t>
            </a:r>
            <a:r>
              <a:rPr lang="en-US" sz="1200" dirty="0">
                <a:sym typeface="Wingdings" panose="05000000000000000000" pitchFamily="2" charset="2"/>
              </a:rPr>
              <a:t>2022</a:t>
            </a:r>
          </a:p>
          <a:p>
            <a:pPr marL="628650" lvl="1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ym typeface="Wingdings" panose="05000000000000000000" pitchFamily="2" charset="2"/>
              </a:rPr>
              <a:t>Where? Le Grand-</a:t>
            </a:r>
            <a:r>
              <a:rPr lang="en-US" sz="1200" dirty="0" err="1">
                <a:sym typeface="Wingdings" panose="05000000000000000000" pitchFamily="2" charset="2"/>
              </a:rPr>
              <a:t>Bornand</a:t>
            </a:r>
            <a:r>
              <a:rPr lang="en-US" sz="1200" dirty="0">
                <a:sym typeface="Wingdings" panose="05000000000000000000" pitchFamily="2" charset="2"/>
              </a:rPr>
              <a:t> (French </a:t>
            </a:r>
            <a:r>
              <a:rPr lang="en-US" sz="1200" dirty="0" err="1">
                <a:sym typeface="Wingdings" panose="05000000000000000000" pitchFamily="2" charset="2"/>
              </a:rPr>
              <a:t>Alpes</a:t>
            </a:r>
            <a:r>
              <a:rPr lang="en-US" sz="1200" dirty="0">
                <a:sym typeface="Wingdings" panose="05000000000000000000" pitchFamily="2" charset="2"/>
              </a:rPr>
              <a:t>)</a:t>
            </a:r>
          </a:p>
          <a:p>
            <a:pPr marL="628650" lvl="1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ym typeface="Wingdings" panose="05000000000000000000" pitchFamily="2" charset="2"/>
              </a:rPr>
              <a:t>For whom? Masters, PhD students, Post-doctoral students</a:t>
            </a:r>
          </a:p>
          <a:p>
            <a:pPr marL="628650" lvl="1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ym typeface="Wingdings" panose="05000000000000000000" pitchFamily="2" charset="2"/>
              </a:rPr>
              <a:t>This School will be the main part of a BIP (Blended Intensive Program) giving ECTS credits (mainly for Master students). It will be complemented by on-line activities. </a:t>
            </a:r>
            <a:endParaRPr lang="fr-FR" sz="1200" b="1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fr-FR" sz="12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Context</a:t>
            </a:r>
            <a:r>
              <a:rPr lang="fr-FR" sz="1200" b="1" dirty="0">
                <a:solidFill>
                  <a:srgbClr val="002060"/>
                </a:solidFill>
                <a:sym typeface="Wingdings" panose="05000000000000000000" pitchFamily="2" charset="2"/>
              </a:rPr>
              <a:t> and objectives:</a:t>
            </a:r>
            <a:endParaRPr lang="en-US" sz="1400" dirty="0"/>
          </a:p>
          <a:p>
            <a:pPr algn="just"/>
            <a:r>
              <a:rPr lang="en-US" sz="1200" dirty="0"/>
              <a:t>The </a:t>
            </a:r>
            <a:r>
              <a:rPr lang="en-US" sz="1200" dirty="0" err="1"/>
              <a:t>DataSUN</a:t>
            </a:r>
            <a:r>
              <a:rPr lang="en-US" sz="1200" dirty="0"/>
              <a:t> scientific school addresses </a:t>
            </a:r>
            <a:r>
              <a:rPr lang="en-US" sz="1200" b="1" dirty="0"/>
              <a:t>Data sciences and their applications to solar energy. </a:t>
            </a:r>
            <a:r>
              <a:rPr lang="en-US" sz="1200" dirty="0"/>
              <a:t>A massive deployment of the use of solar energy is inevitable in order to </a:t>
            </a:r>
            <a:r>
              <a:rPr lang="en-US" sz="1200" dirty="0" err="1"/>
              <a:t>decarbonate</a:t>
            </a:r>
            <a:r>
              <a:rPr lang="en-US" sz="1200" dirty="0"/>
              <a:t> the energy sector. This implies to multiply by 5 to 10 the actual capacity in coming years. This can only be achieved through a holistic planning of the deployment of the solar energy.</a:t>
            </a:r>
            <a:endParaRPr lang="fr-FR" sz="1200" b="1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algn="just"/>
            <a:r>
              <a:rPr lang="fr-FR" sz="1200" dirty="0">
                <a:sym typeface="Wingdings" panose="05000000000000000000" pitchFamily="2" charset="2"/>
              </a:rPr>
              <a:t>Solar </a:t>
            </a:r>
            <a:r>
              <a:rPr lang="fr-FR" sz="1200" dirty="0" err="1">
                <a:sym typeface="Wingdings" panose="05000000000000000000" pitchFamily="2" charset="2"/>
              </a:rPr>
              <a:t>energy</a:t>
            </a:r>
            <a:r>
              <a:rPr lang="fr-FR" sz="1200" dirty="0">
                <a:sym typeface="Wingdings" panose="05000000000000000000" pitchFamily="2" charset="2"/>
              </a:rPr>
              <a:t> </a:t>
            </a:r>
            <a:r>
              <a:rPr lang="fr-FR" sz="1200" dirty="0" err="1">
                <a:sym typeface="Wingdings" panose="05000000000000000000" pitchFamily="2" charset="2"/>
              </a:rPr>
              <a:t>is</a:t>
            </a:r>
            <a:r>
              <a:rPr lang="fr-FR" sz="1200" dirty="0">
                <a:sym typeface="Wingdings" panose="05000000000000000000" pitchFamily="2" charset="2"/>
              </a:rPr>
              <a:t> </a:t>
            </a:r>
            <a:r>
              <a:rPr lang="fr-FR" sz="1200" dirty="0" err="1">
                <a:sym typeface="Wingdings" panose="05000000000000000000" pitchFamily="2" charset="2"/>
              </a:rPr>
              <a:t>inhenrently</a:t>
            </a:r>
            <a:r>
              <a:rPr lang="fr-FR" sz="1200" dirty="0">
                <a:sym typeface="Wingdings" panose="05000000000000000000" pitchFamily="2" charset="2"/>
              </a:rPr>
              <a:t> </a:t>
            </a:r>
            <a:r>
              <a:rPr lang="fr-FR" sz="1200" dirty="0" err="1">
                <a:sym typeface="Wingdings" panose="05000000000000000000" pitchFamily="2" charset="2"/>
              </a:rPr>
              <a:t>very</a:t>
            </a:r>
            <a:r>
              <a:rPr lang="fr-FR" sz="1200" dirty="0">
                <a:sym typeface="Wingdings" panose="05000000000000000000" pitchFamily="2" charset="2"/>
              </a:rPr>
              <a:t> </a:t>
            </a:r>
            <a:r>
              <a:rPr lang="fr-FR" sz="1200" dirty="0" err="1">
                <a:sym typeface="Wingdings" panose="05000000000000000000" pitchFamily="2" charset="2"/>
              </a:rPr>
              <a:t>complex</a:t>
            </a:r>
            <a:r>
              <a:rPr lang="fr-FR" sz="1200" dirty="0">
                <a:sym typeface="Wingdings" panose="05000000000000000000" pitchFamily="2" charset="2"/>
              </a:rPr>
              <a:t> in </a:t>
            </a:r>
            <a:r>
              <a:rPr lang="fr-FR" sz="1200" dirty="0" err="1">
                <a:sym typeface="Wingdings" panose="05000000000000000000" pitchFamily="2" charset="2"/>
              </a:rPr>
              <a:t>terms</a:t>
            </a:r>
            <a:r>
              <a:rPr lang="fr-FR" sz="1200" dirty="0">
                <a:sym typeface="Wingdings" panose="05000000000000000000" pitchFamily="2" charset="2"/>
              </a:rPr>
              <a:t> of spatial and temporal </a:t>
            </a:r>
            <a:r>
              <a:rPr lang="fr-FR" sz="1200" dirty="0" err="1">
                <a:sym typeface="Wingdings" panose="05000000000000000000" pitchFamily="2" charset="2"/>
              </a:rPr>
              <a:t>scales</a:t>
            </a:r>
            <a:r>
              <a:rPr lang="fr-FR" sz="1200" dirty="0">
                <a:sym typeface="Wingdings" panose="05000000000000000000" pitchFamily="2" charset="2"/>
              </a:rPr>
              <a:t> and data, </a:t>
            </a:r>
            <a:r>
              <a:rPr lang="fr-FR" sz="1200" dirty="0" err="1">
                <a:sym typeface="Wingdings" panose="05000000000000000000" pitchFamily="2" charset="2"/>
              </a:rPr>
              <a:t>its</a:t>
            </a:r>
            <a:r>
              <a:rPr lang="fr-FR" sz="1200" dirty="0">
                <a:sym typeface="Wingdings" panose="05000000000000000000" pitchFamily="2" charset="2"/>
              </a:rPr>
              <a:t> </a:t>
            </a:r>
            <a:r>
              <a:rPr lang="fr-FR" sz="1200" dirty="0" err="1">
                <a:sym typeface="Wingdings" panose="05000000000000000000" pitchFamily="2" charset="2"/>
              </a:rPr>
              <a:t>generation</a:t>
            </a:r>
            <a:r>
              <a:rPr lang="fr-FR" sz="1200" dirty="0">
                <a:sym typeface="Wingdings" panose="05000000000000000000" pitchFamily="2" charset="2"/>
              </a:rPr>
              <a:t>, diffusion and </a:t>
            </a:r>
            <a:r>
              <a:rPr lang="fr-FR" sz="1200" dirty="0" err="1">
                <a:sym typeface="Wingdings" panose="05000000000000000000" pitchFamily="2" charset="2"/>
              </a:rPr>
              <a:t>analysis</a:t>
            </a:r>
            <a:r>
              <a:rPr lang="fr-FR" sz="1200" dirty="0">
                <a:sym typeface="Wingdings" panose="05000000000000000000" pitchFamily="2" charset="2"/>
              </a:rPr>
              <a:t> </a:t>
            </a:r>
            <a:r>
              <a:rPr lang="fr-FR" sz="1200" dirty="0" err="1">
                <a:sym typeface="Wingdings" panose="05000000000000000000" pitchFamily="2" charset="2"/>
              </a:rPr>
              <a:t>plays</a:t>
            </a:r>
            <a:r>
              <a:rPr lang="fr-FR" sz="1200" dirty="0">
                <a:sym typeface="Wingdings" panose="05000000000000000000" pitchFamily="2" charset="2"/>
              </a:rPr>
              <a:t> a crucial </a:t>
            </a:r>
            <a:r>
              <a:rPr lang="fr-FR" sz="1200" dirty="0" err="1">
                <a:sym typeface="Wingdings" panose="05000000000000000000" pitchFamily="2" charset="2"/>
              </a:rPr>
              <a:t>role</a:t>
            </a:r>
            <a:r>
              <a:rPr lang="fr-FR" sz="1200" dirty="0">
                <a:sym typeface="Wingdings" panose="05000000000000000000" pitchFamily="2" charset="2"/>
              </a:rPr>
              <a:t>.</a:t>
            </a:r>
          </a:p>
          <a:p>
            <a:pPr marL="628650" lvl="1" indent="-285750" algn="just">
              <a:buFont typeface="Arial" panose="020B0604020202020204" pitchFamily="34" charset="0"/>
              <a:buChar char="•"/>
            </a:pPr>
            <a:r>
              <a:rPr lang="fr-FR" sz="1200" dirty="0">
                <a:sym typeface="Wingdings" panose="05000000000000000000" pitchFamily="2" charset="2"/>
              </a:rPr>
              <a:t>Access and </a:t>
            </a:r>
            <a:r>
              <a:rPr lang="fr-FR" sz="1200" dirty="0" err="1">
                <a:sym typeface="Wingdings" panose="05000000000000000000" pitchFamily="2" charset="2"/>
              </a:rPr>
              <a:t>generation</a:t>
            </a:r>
            <a:r>
              <a:rPr lang="fr-FR" sz="1200" dirty="0">
                <a:sym typeface="Wingdings" panose="05000000000000000000" pitchFamily="2" charset="2"/>
              </a:rPr>
              <a:t> of data </a:t>
            </a:r>
            <a:r>
              <a:rPr lang="fr-FR" sz="1200" dirty="0" smtClean="0">
                <a:sym typeface="Wingdings" panose="05000000000000000000" pitchFamily="2" charset="2"/>
              </a:rPr>
              <a:t>(GIS and </a:t>
            </a:r>
            <a:r>
              <a:rPr lang="fr-FR" sz="1200" dirty="0" err="1" smtClean="0">
                <a:sym typeface="Wingdings" panose="05000000000000000000" pitchFamily="2" charset="2"/>
              </a:rPr>
              <a:t>solar</a:t>
            </a:r>
            <a:r>
              <a:rPr lang="fr-FR" sz="1200" dirty="0" smtClean="0">
                <a:sym typeface="Wingdings" panose="05000000000000000000" pitchFamily="2" charset="2"/>
              </a:rPr>
              <a:t> </a:t>
            </a:r>
            <a:r>
              <a:rPr lang="fr-FR" sz="1200" dirty="0">
                <a:sym typeface="Wingdings" panose="05000000000000000000" pitchFamily="2" charset="2"/>
              </a:rPr>
              <a:t>cadastre)</a:t>
            </a:r>
          </a:p>
          <a:p>
            <a:pPr marL="628650" lvl="1" indent="-285750" algn="just">
              <a:buFont typeface="Arial" panose="020B0604020202020204" pitchFamily="34" charset="0"/>
              <a:buChar char="•"/>
            </a:pPr>
            <a:r>
              <a:rPr lang="fr-FR" sz="1200" dirty="0">
                <a:sym typeface="Wingdings" panose="05000000000000000000" pitchFamily="2" charset="2"/>
              </a:rPr>
              <a:t>Machine </a:t>
            </a:r>
            <a:r>
              <a:rPr lang="fr-FR" sz="1200" dirty="0" err="1">
                <a:sym typeface="Wingdings" panose="05000000000000000000" pitchFamily="2" charset="2"/>
              </a:rPr>
              <a:t>learning</a:t>
            </a:r>
            <a:r>
              <a:rPr lang="fr-FR" sz="1200" dirty="0">
                <a:sym typeface="Wingdings" panose="05000000000000000000" pitchFamily="2" charset="2"/>
              </a:rPr>
              <a:t> </a:t>
            </a:r>
            <a:r>
              <a:rPr lang="fr-FR" sz="1200" dirty="0" err="1">
                <a:sym typeface="Wingdings" panose="05000000000000000000" pitchFamily="2" charset="2"/>
              </a:rPr>
              <a:t>applied</a:t>
            </a:r>
            <a:r>
              <a:rPr lang="fr-FR" sz="1200" dirty="0">
                <a:sym typeface="Wingdings" panose="05000000000000000000" pitchFamily="2" charset="2"/>
              </a:rPr>
              <a:t> to </a:t>
            </a:r>
            <a:r>
              <a:rPr lang="fr-FR" sz="1200" dirty="0" err="1">
                <a:sym typeface="Wingdings" panose="05000000000000000000" pitchFamily="2" charset="2"/>
              </a:rPr>
              <a:t>solar</a:t>
            </a:r>
            <a:r>
              <a:rPr lang="fr-FR" sz="1200" dirty="0">
                <a:sym typeface="Wingdings" panose="05000000000000000000" pitchFamily="2" charset="2"/>
              </a:rPr>
              <a:t> </a:t>
            </a:r>
            <a:r>
              <a:rPr lang="fr-FR" sz="1200" dirty="0" err="1">
                <a:sym typeface="Wingdings" panose="05000000000000000000" pitchFamily="2" charset="2"/>
              </a:rPr>
              <a:t>energy</a:t>
            </a:r>
            <a:endParaRPr lang="fr-FR" sz="1200" dirty="0">
              <a:sym typeface="Wingdings" panose="05000000000000000000" pitchFamily="2" charset="2"/>
            </a:endParaRPr>
          </a:p>
          <a:p>
            <a:pPr marL="628650" lvl="1" indent="-285750" algn="just">
              <a:buFont typeface="Arial" panose="020B0604020202020204" pitchFamily="34" charset="0"/>
              <a:buChar char="•"/>
            </a:pPr>
            <a:r>
              <a:rPr lang="fr-FR" sz="1200" dirty="0" err="1">
                <a:sym typeface="Wingdings" panose="05000000000000000000" pitchFamily="2" charset="2"/>
              </a:rPr>
              <a:t>Statistical</a:t>
            </a:r>
            <a:r>
              <a:rPr lang="fr-FR" sz="1200" dirty="0">
                <a:sym typeface="Wingdings" panose="05000000000000000000" pitchFamily="2" charset="2"/>
              </a:rPr>
              <a:t> </a:t>
            </a:r>
            <a:r>
              <a:rPr lang="fr-FR" sz="1200" dirty="0" err="1">
                <a:sym typeface="Wingdings" panose="05000000000000000000" pitchFamily="2" charset="2"/>
              </a:rPr>
              <a:t>approaches</a:t>
            </a:r>
            <a:endParaRPr lang="fr-FR" sz="1200" dirty="0">
              <a:sym typeface="Wingdings" panose="05000000000000000000" pitchFamily="2" charset="2"/>
            </a:endParaRPr>
          </a:p>
          <a:p>
            <a:pPr algn="just"/>
            <a:r>
              <a:rPr lang="fr-FR" sz="12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Organization</a:t>
            </a:r>
            <a:endParaRPr lang="fr-FR" sz="1200" b="1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lvl="1" indent="-1714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200" dirty="0">
                <a:sym typeface="Wingdings" panose="05000000000000000000" pitchFamily="2" charset="2"/>
              </a:rPr>
              <a:t>5 </a:t>
            </a:r>
            <a:r>
              <a:rPr lang="fr-FR" sz="1200" dirty="0" err="1">
                <a:sym typeface="Wingdings" panose="05000000000000000000" pitchFamily="2" charset="2"/>
              </a:rPr>
              <a:t>days</a:t>
            </a:r>
            <a:r>
              <a:rPr lang="fr-FR" sz="1200" dirty="0">
                <a:sym typeface="Wingdings" panose="05000000000000000000" pitchFamily="2" charset="2"/>
              </a:rPr>
              <a:t>; 1 in Bourget-du-Lac (</a:t>
            </a:r>
            <a:r>
              <a:rPr lang="fr-FR" sz="1200" dirty="0" err="1">
                <a:sym typeface="Wingdings" panose="05000000000000000000" pitchFamily="2" charset="2"/>
              </a:rPr>
              <a:t>visits</a:t>
            </a:r>
            <a:r>
              <a:rPr lang="fr-FR" sz="1200" dirty="0">
                <a:sym typeface="Wingdings" panose="05000000000000000000" pitchFamily="2" charset="2"/>
              </a:rPr>
              <a:t> of </a:t>
            </a:r>
            <a:r>
              <a:rPr lang="fr-FR" sz="1200" dirty="0" err="1">
                <a:sym typeface="Wingdings" panose="05000000000000000000" pitchFamily="2" charset="2"/>
              </a:rPr>
              <a:t>experimental</a:t>
            </a:r>
            <a:r>
              <a:rPr lang="fr-FR" sz="1200" dirty="0">
                <a:sym typeface="Wingdings" panose="05000000000000000000" pitchFamily="2" charset="2"/>
              </a:rPr>
              <a:t> </a:t>
            </a:r>
            <a:r>
              <a:rPr lang="fr-FR" sz="1200" dirty="0" err="1">
                <a:sym typeface="Wingdings" panose="05000000000000000000" pitchFamily="2" charset="2"/>
              </a:rPr>
              <a:t>plateforms</a:t>
            </a:r>
            <a:r>
              <a:rPr lang="fr-FR" sz="1200" dirty="0">
                <a:sym typeface="Wingdings" panose="05000000000000000000" pitchFamily="2" charset="2"/>
              </a:rPr>
              <a:t>) and 4 in Le Grand-Bornand </a:t>
            </a:r>
            <a:r>
              <a:rPr lang="fr-FR" sz="1200" dirty="0" smtClean="0">
                <a:sym typeface="Wingdings" panose="05000000000000000000" pitchFamily="2" charset="2"/>
              </a:rPr>
              <a:t>10 </a:t>
            </a:r>
            <a:r>
              <a:rPr lang="fr-FR" sz="1200" dirty="0" err="1">
                <a:sym typeface="Wingdings" panose="05000000000000000000" pitchFamily="2" charset="2"/>
              </a:rPr>
              <a:t>Plenary</a:t>
            </a:r>
            <a:r>
              <a:rPr lang="fr-FR" sz="1200" dirty="0">
                <a:sym typeface="Wingdings" panose="05000000000000000000" pitchFamily="2" charset="2"/>
              </a:rPr>
              <a:t> sessions in the </a:t>
            </a:r>
            <a:r>
              <a:rPr lang="fr-FR" sz="1200" dirty="0" err="1">
                <a:sym typeface="Wingdings" panose="05000000000000000000" pitchFamily="2" charset="2"/>
              </a:rPr>
              <a:t>morning</a:t>
            </a:r>
            <a:endParaRPr lang="fr-FR" sz="1200" dirty="0">
              <a:sym typeface="Wingdings" panose="05000000000000000000" pitchFamily="2" charset="2"/>
            </a:endParaRPr>
          </a:p>
          <a:p>
            <a:pPr lvl="1" indent="-1714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200" dirty="0">
                <a:sym typeface="Wingdings" panose="05000000000000000000" pitchFamily="2" charset="2"/>
              </a:rPr>
              <a:t>3 workshops in the </a:t>
            </a:r>
            <a:r>
              <a:rPr lang="fr-FR" sz="1200" dirty="0" err="1">
                <a:sym typeface="Wingdings" panose="05000000000000000000" pitchFamily="2" charset="2"/>
              </a:rPr>
              <a:t>afternoon</a:t>
            </a:r>
            <a:r>
              <a:rPr lang="fr-FR" sz="1200" dirty="0">
                <a:sym typeface="Wingdings" panose="05000000000000000000" pitchFamily="2" charset="2"/>
              </a:rPr>
              <a:t>.</a:t>
            </a:r>
          </a:p>
          <a:p>
            <a:pPr lvl="1" indent="-1714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200" dirty="0">
                <a:sym typeface="Wingdings" panose="05000000000000000000" pitchFamily="2" charset="2"/>
              </a:rPr>
              <a:t>1 Poster session, </a:t>
            </a:r>
            <a:r>
              <a:rPr lang="fr-FR" sz="1200" dirty="0" smtClean="0">
                <a:sym typeface="Wingdings" panose="05000000000000000000" pitchFamily="2" charset="2"/>
              </a:rPr>
              <a:t>1 cultural </a:t>
            </a:r>
            <a:r>
              <a:rPr lang="fr-FR" sz="1200" dirty="0" err="1" smtClean="0">
                <a:sym typeface="Wingdings" panose="05000000000000000000" pitchFamily="2" charset="2"/>
              </a:rPr>
              <a:t>visit</a:t>
            </a:r>
            <a:r>
              <a:rPr lang="fr-FR" sz="1200" dirty="0" smtClean="0">
                <a:sym typeface="Wingdings" panose="05000000000000000000" pitchFamily="2" charset="2"/>
              </a:rPr>
              <a:t>, </a:t>
            </a:r>
            <a:endParaRPr lang="fr-FR" sz="1200" dirty="0">
              <a:sym typeface="Wingdings" panose="05000000000000000000" pitchFamily="2" charset="2"/>
            </a:endParaRPr>
          </a:p>
          <a:p>
            <a:pPr marL="171450" lvl="1" algn="just">
              <a:lnSpc>
                <a:spcPct val="100000"/>
              </a:lnSpc>
              <a:spcBef>
                <a:spcPts val="0"/>
              </a:spcBef>
            </a:pPr>
            <a:endParaRPr lang="fr-FR" sz="1200" dirty="0">
              <a:sym typeface="Wingdings" panose="05000000000000000000" pitchFamily="2" charset="2"/>
            </a:endParaRPr>
          </a:p>
          <a:p>
            <a:pPr indent="-171450" algn="just">
              <a:lnSpc>
                <a:spcPct val="100000"/>
              </a:lnSpc>
              <a:spcBef>
                <a:spcPts val="0"/>
              </a:spcBef>
            </a:pPr>
            <a:r>
              <a:rPr lang="fr-FR" sz="1200" b="1" u="sng" dirty="0">
                <a:sym typeface="Wingdings" panose="05000000000000000000" pitchFamily="2" charset="2"/>
              </a:rPr>
              <a:t>For more information and to </a:t>
            </a:r>
            <a:r>
              <a:rPr lang="fr-FR" sz="1200" b="1" u="sng" dirty="0" err="1">
                <a:sym typeface="Wingdings" panose="05000000000000000000" pitchFamily="2" charset="2"/>
              </a:rPr>
              <a:t>manifest</a:t>
            </a:r>
            <a:r>
              <a:rPr lang="fr-FR" sz="1200" b="1" u="sng" dirty="0">
                <a:sym typeface="Wingdings" panose="05000000000000000000" pitchFamily="2" charset="2"/>
              </a:rPr>
              <a:t> </a:t>
            </a:r>
            <a:r>
              <a:rPr lang="fr-FR" sz="1200" b="1" u="sng" dirty="0" err="1">
                <a:sym typeface="Wingdings" panose="05000000000000000000" pitchFamily="2" charset="2"/>
              </a:rPr>
              <a:t>interest</a:t>
            </a:r>
            <a:r>
              <a:rPr lang="fr-FR" sz="1200" b="1" u="sng" dirty="0">
                <a:sym typeface="Wingdings" panose="05000000000000000000" pitchFamily="2" charset="2"/>
              </a:rPr>
              <a:t> </a:t>
            </a:r>
            <a:r>
              <a:rPr lang="fr-FR" sz="1200" b="1" u="sng" dirty="0" err="1">
                <a:sym typeface="Wingdings" panose="05000000000000000000" pitchFamily="2" charset="2"/>
              </a:rPr>
              <a:t>please</a:t>
            </a:r>
            <a:r>
              <a:rPr lang="fr-FR" sz="1200" b="1" u="sng" dirty="0">
                <a:sym typeface="Wingdings" panose="05000000000000000000" pitchFamily="2" charset="2"/>
              </a:rPr>
              <a:t> </a:t>
            </a:r>
            <a:r>
              <a:rPr lang="fr-FR" sz="1200" b="1" u="sng" dirty="0" smtClean="0">
                <a:sym typeface="Wingdings" panose="05000000000000000000" pitchFamily="2" charset="2"/>
              </a:rPr>
              <a:t>contact</a:t>
            </a:r>
          </a:p>
          <a:p>
            <a:pPr indent="-1714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000" u="sng" dirty="0" smtClean="0">
                <a:solidFill>
                  <a:schemeClr val="accent1"/>
                </a:solidFill>
                <a:sym typeface="Wingdings" panose="05000000000000000000" pitchFamily="2" charset="2"/>
                <a:hlinkClick r:id="rId5"/>
              </a:rPr>
              <a:t>aurelie.foucquier@cea.fr</a:t>
            </a:r>
            <a:endParaRPr lang="fr-FR" sz="1000" u="sng" dirty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indent="-1714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000" dirty="0" smtClean="0">
                <a:solidFill>
                  <a:schemeClr val="accent1"/>
                </a:solidFill>
                <a:sym typeface="Wingdings" panose="05000000000000000000" pitchFamily="2" charset="2"/>
                <a:hlinkClick r:id="rId6"/>
              </a:rPr>
              <a:t>martin.thebault@univ-smb.fr</a:t>
            </a:r>
            <a:endParaRPr lang="fr-FR" sz="1000" dirty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indent="-1714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000" dirty="0" smtClean="0">
                <a:sym typeface="Wingdings" panose="05000000000000000000" pitchFamily="2" charset="2"/>
                <a:hlinkClick r:id="rId7"/>
              </a:rPr>
              <a:t>external-relations.solar-academy@univ-smb.fr</a:t>
            </a:r>
            <a:endParaRPr lang="fr-FR" sz="1600" dirty="0">
              <a:sym typeface="Wingdings" panose="05000000000000000000" pitchFamily="2" charset="2"/>
            </a:endParaRPr>
          </a:p>
          <a:p>
            <a:pPr lvl="1" indent="-1714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200" dirty="0">
              <a:sym typeface="Wingdings" panose="05000000000000000000" pitchFamily="2" charset="2"/>
            </a:endParaRPr>
          </a:p>
          <a:p>
            <a:pPr lvl="1" indent="-1714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sz="1200" dirty="0">
              <a:sym typeface="Wingdings" panose="05000000000000000000" pitchFamily="2" charset="2"/>
            </a:endParaRPr>
          </a:p>
          <a:p>
            <a:pPr marL="628650" lvl="1" indent="-285750" algn="just">
              <a:buFont typeface="Arial" panose="020B0604020202020204" pitchFamily="34" charset="0"/>
              <a:buChar char="•"/>
            </a:pPr>
            <a:endParaRPr lang="fr-FR" sz="1050" dirty="0">
              <a:sym typeface="Wingdings" panose="05000000000000000000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6218" y="530901"/>
            <a:ext cx="69549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DataSUN</a:t>
            </a:r>
            <a:r>
              <a:rPr lang="fr-FR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fr-FR" sz="2000" b="1" cap="all" dirty="0">
                <a:solidFill>
                  <a:srgbClr val="FFC000"/>
                </a:solidFill>
                <a:latin typeface="Arial"/>
              </a:rPr>
              <a:t>Data Sciences for Solar Energy</a:t>
            </a:r>
            <a:endParaRPr lang="en-US" sz="2000" dirty="0"/>
          </a:p>
        </p:txBody>
      </p:sp>
      <p:grpSp>
        <p:nvGrpSpPr>
          <p:cNvPr id="10" name="Groupe 9"/>
          <p:cNvGrpSpPr/>
          <p:nvPr/>
        </p:nvGrpSpPr>
        <p:grpSpPr>
          <a:xfrm>
            <a:off x="7036206" y="1970642"/>
            <a:ext cx="4579738" cy="2082232"/>
            <a:chOff x="299692" y="5736514"/>
            <a:chExt cx="5865257" cy="2666707"/>
          </a:xfrm>
        </p:grpSpPr>
        <p:grpSp>
          <p:nvGrpSpPr>
            <p:cNvPr id="11" name="Groupe 10"/>
            <p:cNvGrpSpPr/>
            <p:nvPr/>
          </p:nvGrpSpPr>
          <p:grpSpPr>
            <a:xfrm>
              <a:off x="299692" y="5736514"/>
              <a:ext cx="5589725" cy="2666707"/>
              <a:chOff x="-6691" y="64246"/>
              <a:chExt cx="10756436" cy="5131604"/>
            </a:xfrm>
          </p:grpSpPr>
          <p:pic>
            <p:nvPicPr>
              <p:cNvPr id="13" name="Image 12"/>
              <p:cNvPicPr>
                <a:picLocks noChangeAspect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715428" y="238019"/>
                <a:ext cx="2159263" cy="2040520"/>
              </a:xfrm>
              <a:prstGeom prst="rect">
                <a:avLst/>
              </a:prstGeom>
            </p:spPr>
          </p:pic>
          <p:pic>
            <p:nvPicPr>
              <p:cNvPr id="14" name="Image 13"/>
              <p:cNvPicPr>
                <a:picLocks noChangeAspect="1"/>
              </p:cNvPicPr>
              <p:nvPr/>
            </p:nvPicPr>
            <p:blipFill rotWithShape="1">
              <a:blip r:embed="rId9"/>
              <a:srcRect t="52782" r="1762"/>
              <a:stretch/>
            </p:blipFill>
            <p:spPr>
              <a:xfrm>
                <a:off x="6937582" y="477021"/>
                <a:ext cx="3812163" cy="1738223"/>
              </a:xfrm>
              <a:prstGeom prst="rect">
                <a:avLst/>
              </a:prstGeom>
            </p:spPr>
          </p:pic>
          <p:grpSp>
            <p:nvGrpSpPr>
              <p:cNvPr id="15" name="Groupe 14"/>
              <p:cNvGrpSpPr/>
              <p:nvPr/>
            </p:nvGrpSpPr>
            <p:grpSpPr>
              <a:xfrm>
                <a:off x="114747" y="2045413"/>
                <a:ext cx="4319331" cy="3150437"/>
                <a:chOff x="1134842" y="2625767"/>
                <a:chExt cx="3477087" cy="2536121"/>
              </a:xfrm>
            </p:grpSpPr>
            <p:pic>
              <p:nvPicPr>
                <p:cNvPr id="18" name="Image 17"/>
                <p:cNvPicPr>
                  <a:picLocks noChangeAspect="1"/>
                </p:cNvPicPr>
                <p:nvPr/>
              </p:nvPicPr>
              <p:blipFill rotWithShape="1">
                <a:blip r:embed="rId10"/>
                <a:srcRect r="60539" b="50279"/>
                <a:stretch/>
              </p:blipFill>
              <p:spPr>
                <a:xfrm>
                  <a:off x="1134842" y="2635572"/>
                  <a:ext cx="1169088" cy="1344758"/>
                </a:xfrm>
                <a:prstGeom prst="rect">
                  <a:avLst/>
                </a:prstGeom>
              </p:spPr>
            </p:pic>
            <p:pic>
              <p:nvPicPr>
                <p:cNvPr id="19" name="Image 18"/>
                <p:cNvPicPr>
                  <a:picLocks noChangeAspect="1"/>
                </p:cNvPicPr>
                <p:nvPr/>
              </p:nvPicPr>
              <p:blipFill>
                <a:blip r:embed="rId11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1466555" y="3928920"/>
                  <a:ext cx="2567150" cy="1232968"/>
                </a:xfrm>
                <a:prstGeom prst="rect">
                  <a:avLst/>
                </a:prstGeom>
              </p:spPr>
            </p:pic>
            <p:pic>
              <p:nvPicPr>
                <p:cNvPr id="20" name="Image 19"/>
                <p:cNvPicPr>
                  <a:picLocks noChangeAspect="1"/>
                </p:cNvPicPr>
                <p:nvPr/>
              </p:nvPicPr>
              <p:blipFill rotWithShape="1">
                <a:blip r:embed="rId10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55794" b="50372"/>
                <a:stretch/>
              </p:blipFill>
              <p:spPr>
                <a:xfrm>
                  <a:off x="2227318" y="2625767"/>
                  <a:ext cx="1309671" cy="1342270"/>
                </a:xfrm>
                <a:prstGeom prst="rect">
                  <a:avLst/>
                </a:prstGeom>
              </p:spPr>
            </p:pic>
            <p:pic>
              <p:nvPicPr>
                <p:cNvPr id="21" name="Image 20"/>
                <p:cNvPicPr>
                  <a:picLocks noChangeAspect="1"/>
                </p:cNvPicPr>
                <p:nvPr/>
              </p:nvPicPr>
              <p:blipFill rotWithShape="1">
                <a:blip r:embed="rId10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28296" t="48757" r="32670" b="3846"/>
                <a:stretch/>
              </p:blipFill>
              <p:spPr>
                <a:xfrm>
                  <a:off x="3455482" y="2692230"/>
                  <a:ext cx="1156447" cy="1281954"/>
                </a:xfrm>
                <a:prstGeom prst="rect">
                  <a:avLst/>
                </a:prstGeom>
              </p:spPr>
            </p:pic>
          </p:grpSp>
          <p:pic>
            <p:nvPicPr>
              <p:cNvPr id="16" name="Image 15"/>
              <p:cNvPicPr>
                <a:picLocks noChangeAspect="1"/>
              </p:cNvPicPr>
              <p:nvPr/>
            </p:nvPicPr>
            <p:blipFill>
              <a:blip r:embed="rId1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-6691" y="64246"/>
                <a:ext cx="2913853" cy="2205676"/>
              </a:xfrm>
              <a:prstGeom prst="rect">
                <a:avLst/>
              </a:prstGeom>
            </p:spPr>
          </p:pic>
          <p:pic>
            <p:nvPicPr>
              <p:cNvPr id="17" name="Image 16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684428" y="278554"/>
                <a:ext cx="2051116" cy="1687443"/>
              </a:xfrm>
              <a:prstGeom prst="rect">
                <a:avLst/>
              </a:prstGeom>
            </p:spPr>
          </p:pic>
        </p:grpSp>
        <p:pic>
          <p:nvPicPr>
            <p:cNvPr id="12" name="Image 11"/>
            <p:cNvPicPr>
              <a:picLocks noChangeAspect="1"/>
            </p:cNvPicPr>
            <p:nvPr/>
          </p:nvPicPr>
          <p:blipFill rotWithShape="1">
            <a:blip r:embed="rId14"/>
            <a:srcRect b="19344"/>
            <a:stretch/>
          </p:blipFill>
          <p:spPr>
            <a:xfrm>
              <a:off x="2618718" y="6967283"/>
              <a:ext cx="3546231" cy="14075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7159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828675" y="1724025"/>
            <a:ext cx="504804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smtClean="0"/>
              <a:t>Appel à contributions</a:t>
            </a:r>
          </a:p>
          <a:p>
            <a:endParaRPr lang="fr-FR" sz="1800" dirty="0"/>
          </a:p>
          <a:p>
            <a:pPr marL="285750" indent="-285750">
              <a:buFontTx/>
              <a:buChar char="-"/>
            </a:pPr>
            <a:r>
              <a:rPr lang="fr-FR" sz="1800" dirty="0" smtClean="0"/>
              <a:t>Enregistrements des soutenances</a:t>
            </a:r>
          </a:p>
          <a:p>
            <a:pPr marL="285750" indent="-285750">
              <a:buFontTx/>
              <a:buChar char="-"/>
            </a:pPr>
            <a:r>
              <a:rPr lang="fr-FR" sz="1800" dirty="0" smtClean="0"/>
              <a:t>Création et mise à jour d’une base documentaire</a:t>
            </a:r>
          </a:p>
          <a:p>
            <a:pPr marL="285750" indent="-285750">
              <a:buFontTx/>
              <a:buChar char="-"/>
            </a:pPr>
            <a:r>
              <a:rPr lang="fr-FR" sz="1800" dirty="0" smtClean="0"/>
              <a:t>Organisation du prochain SIMUREX</a:t>
            </a:r>
          </a:p>
          <a:p>
            <a:pPr marL="285750" indent="-285750">
              <a:buFontTx/>
              <a:buChar char="-"/>
            </a:pPr>
            <a:r>
              <a:rPr lang="fr-FR" sz="1800" dirty="0" smtClean="0"/>
              <a:t>Participation au bureau</a:t>
            </a:r>
          </a:p>
          <a:p>
            <a:pPr marL="285750" indent="-285750">
              <a:buFontTx/>
              <a:buChar char="-"/>
            </a:pPr>
            <a:endParaRPr lang="fr-FR" sz="1800" dirty="0"/>
          </a:p>
          <a:p>
            <a:pPr marL="285750" indent="-285750">
              <a:buFontTx/>
              <a:buChar char="-"/>
            </a:pPr>
            <a:endParaRPr lang="fr-FR" sz="1800" dirty="0" smtClean="0"/>
          </a:p>
          <a:p>
            <a:r>
              <a:rPr lang="fr-FR" sz="1800" dirty="0"/>
              <a:t>s</a:t>
            </a:r>
            <a:r>
              <a:rPr lang="fr-FR" sz="1800" dirty="0" smtClean="0"/>
              <a:t>imon.rouchier@univ-smb.fr 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768866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653</TotalTime>
  <Words>481</Words>
  <Application>Microsoft Office PowerPoint</Application>
  <PresentationFormat>Grand écran</PresentationFormat>
  <Paragraphs>184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Simon Rouchier</dc:creator>
  <cp:lastModifiedBy>Simon Rouchier</cp:lastModifiedBy>
  <cp:revision>82</cp:revision>
  <dcterms:created xsi:type="dcterms:W3CDTF">2022-04-05T08:50:20Z</dcterms:created>
  <dcterms:modified xsi:type="dcterms:W3CDTF">2022-05-20T11:43:15Z</dcterms:modified>
</cp:coreProperties>
</file>